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notesMasterIdLst>
    <p:notesMasterId r:id="rId38"/>
  </p:notesMasterIdLst>
  <p:sldIdLst>
    <p:sldId id="256" r:id="rId2"/>
    <p:sldId id="278" r:id="rId3"/>
    <p:sldId id="279" r:id="rId4"/>
    <p:sldId id="285" r:id="rId5"/>
    <p:sldId id="295" r:id="rId6"/>
    <p:sldId id="298" r:id="rId7"/>
    <p:sldId id="290" r:id="rId8"/>
    <p:sldId id="289" r:id="rId9"/>
    <p:sldId id="287" r:id="rId10"/>
    <p:sldId id="291" r:id="rId11"/>
    <p:sldId id="292" r:id="rId12"/>
    <p:sldId id="296" r:id="rId13"/>
    <p:sldId id="294" r:id="rId14"/>
    <p:sldId id="288" r:id="rId15"/>
    <p:sldId id="293" r:id="rId16"/>
    <p:sldId id="297" r:id="rId17"/>
    <p:sldId id="286" r:id="rId18"/>
    <p:sldId id="282" r:id="rId19"/>
    <p:sldId id="283" r:id="rId20"/>
    <p:sldId id="284" r:id="rId21"/>
    <p:sldId id="266" r:id="rId22"/>
    <p:sldId id="262" r:id="rId23"/>
    <p:sldId id="263" r:id="rId24"/>
    <p:sldId id="264" r:id="rId25"/>
    <p:sldId id="258" r:id="rId26"/>
    <p:sldId id="267" r:id="rId27"/>
    <p:sldId id="269" r:id="rId28"/>
    <p:sldId id="270" r:id="rId29"/>
    <p:sldId id="271" r:id="rId30"/>
    <p:sldId id="272" r:id="rId31"/>
    <p:sldId id="273" r:id="rId32"/>
    <p:sldId id="275" r:id="rId33"/>
    <p:sldId id="274" r:id="rId34"/>
    <p:sldId id="265" r:id="rId35"/>
    <p:sldId id="261" r:id="rId36"/>
    <p:sldId id="277" r:id="rId3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4DD0E1"/>
    <a:srgbClr val="2C3E50"/>
    <a:srgbClr val="ECF0F1"/>
    <a:srgbClr val="3498DB"/>
    <a:srgbClr val="E74C3C"/>
    <a:srgbClr val="1976D2"/>
    <a:srgbClr val="43A047"/>
    <a:srgbClr val="FBC02D"/>
    <a:srgbClr val="E53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9E150-0C89-4532-99FD-D0D66F08A73A}" type="datetimeFigureOut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EF22A-B444-46E6-9A78-7AE1F4D2C3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630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EF22A-B444-46E6-9A78-7AE1F4D2C3C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15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EF22A-B444-46E6-9A78-7AE1F4D2C3C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04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9C7F-AC43-4EBC-A3EF-B47BAB000144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43913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172E237-4D95-472D-AAA1-47286214AAF8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3977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57FD092-181E-4B8A-B03B-41AC60186975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368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32106"/>
          </a:xfrm>
        </p:spPr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00148D1-34ED-4A60-9BAD-0061B2BC28BF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95101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F8F4-4991-4655-A110-85F214004D11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12" name="スライド番号プレースホルダー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7380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2CEB-7702-4A3C-9B02-6BA821F71F33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0827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B8F1C5E-E04E-4C6B-9D5D-2669A749579A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760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C2E467-D2CF-41CD-8771-274ABD48E627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50840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5DAF27E-BCD2-4B57-B77A-9013566D08F6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439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FBE7FA-B9C7-4202-A6F2-A981A1D0F559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3479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6511A73-DC38-47DC-90AB-AB613E113C4F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737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B788CBA-E00C-4041-B1AA-42D21D6977EA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891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365124"/>
            <a:ext cx="9144000" cy="1325563"/>
          </a:xfrm>
          <a:prstGeom prst="rect">
            <a:avLst/>
          </a:prstGeom>
          <a:solidFill>
            <a:srgbClr val="1ABC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686050" y="6311899"/>
            <a:ext cx="3771900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13487"/>
            <a:ext cx="268605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34495E"/>
                </a:solidFill>
              </a:defRPr>
            </a:lvl1pPr>
          </a:lstStyle>
          <a:p>
            <a:fld id="{39BC2643-6821-47E1-87A1-E2D820485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69F13-EE94-4688-BDEE-B0247360A801}" type="datetime1">
              <a:rPr kumimoji="1" lang="ja-JP" altLang="en-US" smtClean="0"/>
              <a:t>2015/11/13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0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</p:sldLayoutIdLst>
  <p:transition spd="slow">
    <p:push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4400" b="0" i="0" kern="1200">
          <a:solidFill>
            <a:srgbClr val="2C3E5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b="0" kern="1200">
          <a:solidFill>
            <a:srgbClr val="2C3E50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200" b="0" kern="1200">
          <a:solidFill>
            <a:srgbClr val="2C3E50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400" b="0" kern="1200">
          <a:solidFill>
            <a:srgbClr val="2C3E50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b="0" kern="1200">
          <a:solidFill>
            <a:srgbClr val="2C3E50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2000" b="0" kern="1200">
          <a:solidFill>
            <a:srgbClr val="2C3E5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3" b="43494"/>
          <a:stretch/>
        </p:blipFill>
        <p:spPr>
          <a:xfrm>
            <a:off x="-110066" y="-473605"/>
            <a:ext cx="9254066" cy="733795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-110066" y="-473605"/>
            <a:ext cx="9254066" cy="7337955"/>
          </a:xfrm>
          <a:prstGeom prst="rect">
            <a:avLst/>
          </a:prstGeom>
          <a:solidFill>
            <a:srgbClr val="0E192C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457950" y="6313487"/>
            <a:ext cx="2686050" cy="544513"/>
          </a:xfrm>
        </p:spPr>
        <p:txBody>
          <a:bodyPr/>
          <a:lstStyle/>
          <a:p>
            <a:fld id="{39BC2643-6821-47E1-87A1-E2D820485D92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14399" y="4129088"/>
            <a:ext cx="7349067" cy="1655762"/>
          </a:xfrm>
          <a:solidFill>
            <a:srgbClr val="FFFFFF">
              <a:alpha val="65098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r>
              <a:rPr kumimoji="1" lang="ja-JP" altLang="en-US" sz="2000" dirty="0" smtClean="0">
                <a:solidFill>
                  <a:schemeClr val="tx1"/>
                </a:solidFill>
              </a:rPr>
              <a:t>スケジュールのプロ メガネ支部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古田島裕斗，島佳吾，小林</a:t>
            </a:r>
            <a:r>
              <a:rPr lang="ja-JP" altLang="en-US" sz="2400" dirty="0">
                <a:solidFill>
                  <a:schemeClr val="tx1"/>
                </a:solidFill>
              </a:rPr>
              <a:t>達也</a:t>
            </a:r>
            <a:r>
              <a:rPr lang="ja-JP" altLang="en-US" sz="2400" dirty="0" smtClean="0">
                <a:solidFill>
                  <a:schemeClr val="tx1"/>
                </a:solidFill>
              </a:rPr>
              <a:t>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長裕敏，川畑裕也，太田千尋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399" y="732680"/>
            <a:ext cx="7349067" cy="3179762"/>
          </a:xfrm>
          <a:solidFill>
            <a:srgbClr val="FFFFFF">
              <a:alpha val="54902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360000" anchor="t" anchorCtr="0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　　　中間報告</a:t>
            </a:r>
            <a:r>
              <a:rPr kumimoji="1" lang="ja-JP" altLang="en-US" dirty="0" smtClean="0">
                <a:solidFill>
                  <a:schemeClr val="tx1"/>
                </a:solidFill>
              </a:rPr>
              <a:t>会</a:t>
            </a:r>
            <a:endParaRPr kumimoji="1" lang="ja-JP" altLang="en-US" sz="3600" dirty="0" smtClean="0">
              <a:solidFill>
                <a:schemeClr val="tx1"/>
              </a:solidFill>
            </a:endParaRPr>
          </a:p>
        </p:txBody>
      </p:sp>
      <p:pic>
        <p:nvPicPr>
          <p:cNvPr id="13" name="コンテンツ プレースホルダ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1"/>
          <a:stretch/>
        </p:blipFill>
        <p:spPr>
          <a:xfrm>
            <a:off x="922866" y="331042"/>
            <a:ext cx="3160183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正方形/長方形 15"/>
          <p:cNvSpPr/>
          <p:nvPr/>
        </p:nvSpPr>
        <p:spPr>
          <a:xfrm>
            <a:off x="2616200" y="6298856"/>
            <a:ext cx="3841750" cy="546101"/>
          </a:xfrm>
          <a:prstGeom prst="rect">
            <a:avLst/>
          </a:prstGeom>
          <a:solidFill>
            <a:srgbClr val="FFFF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90" y="1789875"/>
            <a:ext cx="3164417" cy="201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フッター プレースホルダー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087454"/>
            <a:ext cx="14668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タスクの期限が迫っていることを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通知してもらえる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 </a:t>
            </a:r>
            <a:r>
              <a:rPr lang="en-US" altLang="ja-JP" sz="2800" dirty="0" smtClean="0">
                <a:solidFill>
                  <a:srgbClr val="E53935"/>
                </a:solidFill>
              </a:rPr>
              <a:t>C</a:t>
            </a:r>
            <a:r>
              <a:rPr lang="en-US" altLang="ja-JP" sz="2800" dirty="0" smtClean="0">
                <a:solidFill>
                  <a:srgbClr val="E74C3C"/>
                </a:solidFill>
              </a:rPr>
              <a:t>h</a:t>
            </a:r>
            <a:r>
              <a:rPr lang="en-US" altLang="ja-JP" sz="2800" dirty="0" smtClean="0">
                <a:solidFill>
                  <a:srgbClr val="FBC02D"/>
                </a:solidFill>
              </a:rPr>
              <a:t>r</a:t>
            </a:r>
            <a:r>
              <a:rPr lang="en-US" altLang="ja-JP" sz="2800" dirty="0" smtClean="0">
                <a:solidFill>
                  <a:srgbClr val="1976D2"/>
                </a:solidFill>
              </a:rPr>
              <a:t>o</a:t>
            </a:r>
            <a:r>
              <a:rPr lang="en-US" altLang="ja-JP" sz="2800" dirty="0" smtClean="0">
                <a:solidFill>
                  <a:srgbClr val="43A047"/>
                </a:solidFill>
              </a:rPr>
              <a:t>me</a:t>
            </a:r>
            <a:r>
              <a:rPr lang="ja-JP" altLang="en-US" sz="2800" dirty="0" smtClean="0"/>
              <a:t>拡張機能を用いて実装中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現在手動での</a:t>
            </a:r>
            <a:r>
              <a:rPr lang="en-US" altLang="ja-JP" sz="2800" dirty="0" smtClean="0"/>
              <a:t>Push</a:t>
            </a:r>
            <a:r>
              <a:rPr lang="ja-JP" altLang="en-US" sz="2800" dirty="0" smtClean="0"/>
              <a:t>通知を送ることができる</a:t>
            </a:r>
            <a:endParaRPr lang="en-US" altLang="ja-JP" sz="2800" dirty="0" smtClean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今後は</a:t>
            </a:r>
            <a:r>
              <a:rPr lang="en-US" altLang="ja-JP" sz="2800" dirty="0">
                <a:solidFill>
                  <a:srgbClr val="E53935"/>
                </a:solidFill>
              </a:rPr>
              <a:t>C</a:t>
            </a:r>
            <a:r>
              <a:rPr lang="en-US" altLang="ja-JP" sz="2800" dirty="0">
                <a:solidFill>
                  <a:srgbClr val="E74C3C"/>
                </a:solidFill>
              </a:rPr>
              <a:t>h</a:t>
            </a:r>
            <a:r>
              <a:rPr lang="en-US" altLang="ja-JP" sz="2800" dirty="0">
                <a:solidFill>
                  <a:srgbClr val="FBC02D"/>
                </a:solidFill>
              </a:rPr>
              <a:t>r</a:t>
            </a:r>
            <a:r>
              <a:rPr lang="en-US" altLang="ja-JP" sz="2800" dirty="0">
                <a:solidFill>
                  <a:srgbClr val="1976D2"/>
                </a:solidFill>
              </a:rPr>
              <a:t>o</a:t>
            </a:r>
            <a:r>
              <a:rPr lang="en-US" altLang="ja-JP" sz="2800" dirty="0">
                <a:solidFill>
                  <a:srgbClr val="43A047"/>
                </a:solidFill>
              </a:rPr>
              <a:t>me</a:t>
            </a:r>
            <a:r>
              <a:rPr lang="ja-JP" altLang="en-US" sz="2800" dirty="0" smtClean="0"/>
              <a:t>が起動していない時でも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サーバ</a:t>
            </a:r>
            <a:r>
              <a:rPr lang="ja-JP" altLang="en-US" sz="2800" dirty="0"/>
              <a:t>からの</a:t>
            </a:r>
            <a:r>
              <a:rPr lang="en-US" altLang="ja-JP" sz="2800" dirty="0"/>
              <a:t>Push</a:t>
            </a:r>
            <a:r>
              <a:rPr lang="ja-JP" altLang="en-US" sz="2800" dirty="0"/>
              <a:t>通知を</a:t>
            </a:r>
            <a:r>
              <a:rPr lang="ja-JP" altLang="en-US" sz="2800" dirty="0" smtClean="0"/>
              <a:t>表示できるよう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実装を行う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5718" y="4275429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92" y="5530919"/>
            <a:ext cx="3739423" cy="8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885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ユーザアカウントを作成できる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仮データによるユーザ情報変更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サーバと通信を行い，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上にユーザ情報を登録，および変更できるよう実装する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251" y="2396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57251" y="3782760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7333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49" y="1825625"/>
            <a:ext cx="8164621" cy="4351338"/>
          </a:xfrm>
        </p:spPr>
        <p:txBody>
          <a:bodyPr>
            <a:normAutofit lnSpcReduction="10000"/>
          </a:bodyPr>
          <a:lstStyle/>
          <a:p>
            <a:r>
              <a:rPr lang="ja-JP" altLang="en-US" dirty="0" smtClean="0"/>
              <a:t>同クラスタ所属ユーザのスケジュールを提案してもらえる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仮データによるクラスタ登録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招待や参加など関連操作の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を実装した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endParaRPr lang="en-US" altLang="ja-JP" sz="2800" dirty="0" smtClean="0"/>
          </a:p>
          <a:p>
            <a:pPr lvl="1"/>
            <a:r>
              <a:rPr lang="ja-JP" altLang="en-US" sz="2800" dirty="0" smtClean="0"/>
              <a:t>サーバと通信を行い，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上にクラスタ情報を登録，および関連データの操作をできるよう実装する</a:t>
            </a:r>
            <a:endParaRPr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57251" y="2785023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57251" y="4208645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0392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チュートリアルにより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アプリの使い方を知ることができる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en-US" altLang="ja-JP" sz="2800" dirty="0" smtClean="0"/>
              <a:t>Intro.js</a:t>
            </a:r>
            <a:r>
              <a:rPr lang="ja-JP" altLang="en-US" sz="2800" dirty="0" smtClean="0"/>
              <a:t>を用いたチュートリアルの表示を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行っている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pic>
        <p:nvPicPr>
          <p:cNvPr id="7" name="図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1" t="64705"/>
          <a:stretch/>
        </p:blipFill>
        <p:spPr>
          <a:xfrm>
            <a:off x="1910486" y="4419599"/>
            <a:ext cx="5323027" cy="16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76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週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でしか</a:t>
            </a:r>
            <a:r>
              <a:rPr kumimoji="1" lang="en-US" altLang="ja-JP" sz="3200" dirty="0" smtClean="0"/>
              <a:t>MT</a:t>
            </a:r>
            <a:r>
              <a:rPr kumimoji="1" lang="ja-JP" altLang="en-US" sz="3200" dirty="0" err="1" smtClean="0"/>
              <a:t>，</a:t>
            </a:r>
            <a:r>
              <a:rPr kumimoji="1" lang="ja-JP" altLang="en-US" sz="3200" dirty="0" smtClean="0"/>
              <a:t>作業日がないため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/>
              <a:t>各メンバー</a:t>
            </a:r>
            <a:r>
              <a:rPr kumimoji="1" lang="ja-JP" altLang="en-US" sz="3200" dirty="0" smtClean="0"/>
              <a:t>が行っているタスクを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付箋を用いて可視化</a:t>
            </a:r>
            <a:endParaRPr kumimoji="1" lang="ja-JP" altLang="en-US" sz="32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077" y="3298569"/>
            <a:ext cx="4637846" cy="35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0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週一での作業日には会議室を借りて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en-US" altLang="ja-JP" sz="3200" dirty="0" smtClean="0"/>
              <a:t>face-to-face</a:t>
            </a:r>
            <a:r>
              <a:rPr lang="en-US" altLang="ja-JP" sz="3200" dirty="0" smtClean="0"/>
              <a:t>(</a:t>
            </a:r>
            <a:r>
              <a:rPr lang="ja-JP" altLang="en-US" sz="3200" dirty="0" smtClean="0"/>
              <a:t>遠隔地とは</a:t>
            </a:r>
            <a:r>
              <a:rPr lang="en-US" altLang="ja-JP" sz="3200" dirty="0" smtClean="0"/>
              <a:t>Skype)</a:t>
            </a:r>
            <a:r>
              <a:rPr lang="ja-JP" altLang="en-US" sz="3200" dirty="0" smtClean="0"/>
              <a:t>で作業を行っている</a:t>
            </a:r>
            <a:endParaRPr kumimoji="1"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163" y="3206036"/>
            <a:ext cx="3655673" cy="35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320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628649" y="1941533"/>
            <a:ext cx="8039361" cy="4235429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GitHub Flow</a:t>
            </a:r>
            <a:r>
              <a:rPr kumimoji="1" lang="ja-JP" altLang="en-US" sz="3200" dirty="0" smtClean="0"/>
              <a:t>を取り入れている</a:t>
            </a:r>
            <a:endParaRPr kumimoji="1" lang="en-US" altLang="ja-JP" sz="3200" dirty="0" smtClean="0"/>
          </a:p>
          <a:p>
            <a:endParaRPr kumimoji="1" lang="en-US" altLang="ja-JP" sz="3200" dirty="0" smtClean="0"/>
          </a:p>
          <a:p>
            <a:r>
              <a:rPr kumimoji="1" lang="ja-JP" altLang="en-US" sz="3200" dirty="0" smtClean="0"/>
              <a:t>メンバが作業時にブランチを作成し，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マージや質問の際はプルリクエストを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している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9501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スケジュール，タスク管理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サーバ</a:t>
            </a:r>
            <a:r>
              <a:rPr lang="ja-JP" altLang="en-US" sz="3200" dirty="0"/>
              <a:t>構築</a:t>
            </a:r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クラスタ機能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ja-JP" altLang="en-US" dirty="0" smtClean="0"/>
              <a:t>ユーザアカウント</a:t>
            </a:r>
            <a:endParaRPr lang="en-US" altLang="ja-JP" dirty="0" smtClean="0"/>
          </a:p>
          <a:p>
            <a:pPr marL="539750" lvl="2" indent="-196850">
              <a:spcBef>
                <a:spcPts val="750"/>
              </a:spcBef>
              <a:tabLst>
                <a:tab pos="177800" algn="l"/>
              </a:tabLst>
            </a:pPr>
            <a:r>
              <a:rPr lang="en-US" altLang="ja-JP" dirty="0" smtClean="0"/>
              <a:t>DB</a:t>
            </a:r>
            <a:r>
              <a:rPr lang="ja-JP" altLang="en-US" dirty="0" smtClean="0"/>
              <a:t>通信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タスク処理自動</a:t>
            </a:r>
            <a:r>
              <a:rPr lang="ja-JP" altLang="en-US" sz="3200" dirty="0" smtClean="0"/>
              <a:t>スケジューリング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200" dirty="0" smtClean="0"/>
              <a:t>UI</a:t>
            </a:r>
            <a:r>
              <a:rPr lang="ja-JP" altLang="en-US" sz="3200" dirty="0" err="1"/>
              <a:t>，</a:t>
            </a:r>
            <a:r>
              <a:rPr lang="ja-JP" altLang="en-US" sz="3200" dirty="0"/>
              <a:t>イメージキャラクター作成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5216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分散</a:t>
            </a:r>
            <a:r>
              <a:rPr kumimoji="1" lang="en-US" altLang="ja-JP" dirty="0" smtClean="0"/>
              <a:t>PBL</a:t>
            </a:r>
            <a:r>
              <a:rPr kumimoji="1" lang="ja-JP" altLang="en-US" dirty="0" smtClean="0"/>
              <a:t>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定期ミーティング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水曜日</a:t>
            </a:r>
            <a:r>
              <a:rPr lang="en-US" altLang="ja-JP" dirty="0" smtClean="0"/>
              <a:t>20</a:t>
            </a:r>
            <a:r>
              <a:rPr kumimoji="1" lang="en-US" altLang="ja-JP" dirty="0" smtClean="0"/>
              <a:t>:00-21:00</a:t>
            </a:r>
          </a:p>
          <a:p>
            <a:endParaRPr lang="en-US" altLang="ja-JP" dirty="0" smtClean="0"/>
          </a:p>
          <a:p>
            <a:r>
              <a:rPr lang="ja-JP" altLang="en-US" dirty="0"/>
              <a:t>作業</a:t>
            </a:r>
            <a:r>
              <a:rPr lang="ja-JP" altLang="en-US" dirty="0" smtClean="0"/>
              <a:t>日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水曜日</a:t>
            </a:r>
            <a:r>
              <a:rPr lang="en-US" altLang="ja-JP" dirty="0" smtClean="0"/>
              <a:t>13:30-21:00</a:t>
            </a:r>
          </a:p>
          <a:p>
            <a:pPr lvl="1"/>
            <a:r>
              <a:rPr lang="ja-JP" altLang="en-US" dirty="0" smtClean="0"/>
              <a:t>金曜日</a:t>
            </a:r>
            <a:r>
              <a:rPr lang="en-US" altLang="ja-JP" dirty="0" smtClean="0"/>
              <a:t>13:30-18:00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3693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使用</a:t>
            </a:r>
            <a:r>
              <a:rPr lang="ja-JP" altLang="en-US" dirty="0" smtClean="0"/>
              <a:t>ツール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プロジェクト共有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GitHub</a:t>
            </a:r>
          </a:p>
          <a:p>
            <a:pPr lvl="1"/>
            <a:r>
              <a:rPr lang="en-US" altLang="ja-JP" dirty="0" smtClean="0"/>
              <a:t>Google Drive</a:t>
            </a:r>
          </a:p>
          <a:p>
            <a:pPr lvl="1"/>
            <a:endParaRPr lang="en-US" altLang="ja-JP" dirty="0" smtClean="0"/>
          </a:p>
          <a:p>
            <a:r>
              <a:rPr kumimoji="1" lang="en-US" altLang="ja-JP" dirty="0" err="1" smtClean="0"/>
              <a:t>ToDo</a:t>
            </a:r>
            <a:r>
              <a:rPr lang="ja-JP" altLang="en-US" dirty="0" smtClean="0"/>
              <a:t>管理，情報共有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チャット</a:t>
            </a:r>
            <a:r>
              <a:rPr kumimoji="1" lang="ja-JP" altLang="en-US" dirty="0"/>
              <a:t>ワーク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85071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エレベーターピッチ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>スケジュール管理の煩雑さ</a:t>
            </a:r>
            <a:r>
              <a:rPr lang="ja-JP" altLang="en-US" sz="2000" dirty="0"/>
              <a:t>を解決したい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自分</a:t>
            </a:r>
            <a:r>
              <a:rPr lang="ja-JP" altLang="en-US" sz="2000" dirty="0" smtClean="0"/>
              <a:t>たち</a:t>
            </a:r>
            <a:r>
              <a:rPr lang="ja-JP" altLang="en-US" sz="2800" dirty="0" smtClean="0"/>
              <a:t>学生向け</a:t>
            </a:r>
            <a:r>
              <a:rPr lang="ja-JP" altLang="en-US" sz="2000" dirty="0"/>
              <a:t>の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>予定自動調整</a:t>
            </a:r>
            <a:r>
              <a:rPr lang="ja-JP" altLang="en-US" sz="2000" dirty="0"/>
              <a:t>を実現</a:t>
            </a:r>
            <a:r>
              <a:rPr lang="ja-JP" altLang="en-US" sz="2000" dirty="0" smtClean="0"/>
              <a:t>する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6000" dirty="0" smtClean="0"/>
              <a:t>「</a:t>
            </a:r>
            <a:r>
              <a:rPr lang="ja-JP" altLang="en-US" sz="2800" dirty="0" smtClean="0"/>
              <a:t> 　　　　　    </a:t>
            </a:r>
            <a:r>
              <a:rPr lang="ja-JP" altLang="en-US" sz="6000" dirty="0" smtClean="0"/>
              <a:t>」</a:t>
            </a:r>
            <a:r>
              <a:rPr lang="ja-JP" altLang="en-US" sz="2000" dirty="0" smtClean="0"/>
              <a:t>です．</a:t>
            </a:r>
            <a:endParaRPr lang="en-US" altLang="ja-JP" sz="2000" dirty="0" smtClean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800" dirty="0"/>
              <a:t/>
            </a:r>
            <a:br>
              <a:rPr lang="ja-JP" altLang="en-US" sz="2800" dirty="0"/>
            </a:br>
            <a:r>
              <a:rPr lang="ja-JP" altLang="en-US" sz="2000" dirty="0"/>
              <a:t>これは</a:t>
            </a:r>
            <a:r>
              <a:rPr lang="ja-JP" altLang="en-US" sz="2800" dirty="0"/>
              <a:t>タスク処理の自動スケジューリング</a:t>
            </a:r>
            <a:r>
              <a:rPr lang="ja-JP" altLang="en-US" sz="2000" dirty="0"/>
              <a:t>が</a:t>
            </a:r>
            <a:r>
              <a:rPr lang="ja-JP" altLang="en-US" sz="2000" dirty="0" smtClean="0"/>
              <a:t>でき</a:t>
            </a:r>
            <a:endParaRPr lang="ja-JP" altLang="en-US" sz="20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ja-JP" sz="2800" dirty="0"/>
              <a:t>Google</a:t>
            </a:r>
            <a:r>
              <a:rPr lang="ja-JP" altLang="en-US" sz="2800" dirty="0"/>
              <a:t>カレンダー</a:t>
            </a:r>
            <a:r>
              <a:rPr lang="ja-JP" altLang="en-US" sz="2000" dirty="0"/>
              <a:t>とは違って</a:t>
            </a:r>
            <a:endParaRPr lang="ja-JP" altLang="en-US" sz="2800" dirty="0"/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en-US" sz="2000" dirty="0"/>
              <a:t>予定を</a:t>
            </a:r>
            <a:r>
              <a:rPr lang="ja-JP" altLang="en-US" sz="2800" dirty="0"/>
              <a:t>自動で調整，提案する機能</a:t>
            </a:r>
            <a:r>
              <a:rPr lang="ja-JP" altLang="en-US" sz="2000" dirty="0"/>
              <a:t>が備わっています．</a:t>
            </a:r>
            <a:endParaRPr kumimoji="1" lang="ja-JP" altLang="en-US" sz="2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990" y="3333249"/>
            <a:ext cx="1700743" cy="108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937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開発体制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週</a:t>
            </a:r>
            <a:r>
              <a:rPr lang="en-US" altLang="ja-JP" dirty="0" smtClean="0"/>
              <a:t>1</a:t>
            </a:r>
            <a:r>
              <a:rPr lang="ja-JP" altLang="en-US" dirty="0" smtClean="0"/>
              <a:t>の</a:t>
            </a:r>
            <a:r>
              <a:rPr lang="en-US" altLang="ja-JP" dirty="0" smtClean="0"/>
              <a:t>MT</a:t>
            </a:r>
          </a:p>
          <a:p>
            <a:pPr lvl="1"/>
            <a:r>
              <a:rPr kumimoji="1" lang="ja-JP" altLang="en-US" dirty="0"/>
              <a:t>一週間</a:t>
            </a:r>
            <a:r>
              <a:rPr kumimoji="1" lang="ja-JP" altLang="en-US" dirty="0" smtClean="0"/>
              <a:t>の各自のタスク</a:t>
            </a:r>
            <a:r>
              <a:rPr lang="ja-JP" altLang="en-US" dirty="0" smtClean="0"/>
              <a:t>を決定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r>
              <a:rPr kumimoji="1" lang="en-US" altLang="ja-JP" dirty="0" smtClean="0"/>
              <a:t>GitHub</a:t>
            </a:r>
          </a:p>
          <a:p>
            <a:pPr lvl="1"/>
            <a:r>
              <a:rPr kumimoji="1" lang="en-US" altLang="ja-JP" dirty="0" smtClean="0"/>
              <a:t>6</a:t>
            </a:r>
            <a:r>
              <a:rPr kumimoji="1" lang="ja-JP" altLang="en-US" dirty="0" smtClean="0"/>
              <a:t>人分のフォルダを用意し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作業</a:t>
            </a:r>
            <a:r>
              <a:rPr lang="ja-JP" altLang="en-US" dirty="0"/>
              <a:t>内容</a:t>
            </a:r>
            <a:r>
              <a:rPr kumimoji="1" lang="ja-JP" altLang="en-US" dirty="0" smtClean="0"/>
              <a:t>を次回</a:t>
            </a:r>
            <a:r>
              <a:rPr kumimoji="1" lang="en-US" altLang="ja-JP" dirty="0" smtClean="0"/>
              <a:t>MT</a:t>
            </a:r>
            <a:r>
              <a:rPr kumimoji="1" lang="ja-JP" altLang="en-US" dirty="0" err="1" smtClean="0"/>
              <a:t>までに</a:t>
            </a:r>
            <a:r>
              <a:rPr kumimoji="1" lang="ja-JP" altLang="en-US" dirty="0" smtClean="0"/>
              <a:t>コミット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MT</a:t>
            </a:r>
            <a:r>
              <a:rPr lang="ja-JP" altLang="en-US" dirty="0"/>
              <a:t>時</a:t>
            </a:r>
            <a:r>
              <a:rPr lang="ja-JP" altLang="en-US" dirty="0" smtClean="0"/>
              <a:t>に各実装をマージする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44568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手帳やアプリへ</a:t>
            </a:r>
            <a:r>
              <a:rPr lang="ja-JP" altLang="en-US" smtClean="0"/>
              <a:t>の入力は面倒</a:t>
            </a:r>
            <a:endParaRPr lang="en-US" altLang="ja-JP" dirty="0" smtClean="0"/>
          </a:p>
          <a:p>
            <a:r>
              <a:rPr kumimoji="1" lang="ja-JP" altLang="en-US" dirty="0" smtClean="0"/>
              <a:t>スケジュール通りに行動しない</a:t>
            </a:r>
            <a:endParaRPr kumimoji="1"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02182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予定に遅刻する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88648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タスク管理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多く</a:t>
            </a:r>
            <a:r>
              <a:rPr lang="ja-JP" altLang="en-US" dirty="0"/>
              <a:t>のタスクを</a:t>
            </a:r>
            <a:r>
              <a:rPr lang="ja-JP" altLang="en-US" dirty="0" smtClean="0"/>
              <a:t>いつ処理すれば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よい</a:t>
            </a:r>
            <a:r>
              <a:rPr lang="ja-JP" altLang="en-US" dirty="0"/>
              <a:t>か</a:t>
            </a:r>
            <a:r>
              <a:rPr lang="ja-JP" altLang="en-US" dirty="0" smtClean="0"/>
              <a:t>わからない</a:t>
            </a:r>
            <a:endParaRPr lang="en-US" altLang="ja-JP" dirty="0"/>
          </a:p>
        </p:txBody>
      </p:sp>
      <p:sp>
        <p:nvSpPr>
          <p:cNvPr id="4" name="角丸四角形 3"/>
          <p:cNvSpPr/>
          <p:nvPr/>
        </p:nvSpPr>
        <p:spPr>
          <a:xfrm>
            <a:off x="628650" y="3424383"/>
            <a:ext cx="7886700" cy="18551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</a:rPr>
              <a:t>締切ギリギリに徹夜する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1805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既存の予定管理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手帳</a:t>
            </a:r>
            <a:endParaRPr kumimoji="1" lang="en-US" altLang="ja-JP" dirty="0" smtClean="0"/>
          </a:p>
          <a:p>
            <a:r>
              <a:rPr kumimoji="1" lang="en-US" altLang="ja-JP" dirty="0" smtClean="0"/>
              <a:t>Google</a:t>
            </a:r>
            <a:r>
              <a:rPr kumimoji="1" lang="ja-JP" altLang="en-US" dirty="0" smtClean="0"/>
              <a:t>カレンダー</a:t>
            </a:r>
            <a:endParaRPr kumimoji="1" lang="en-US" altLang="ja-JP" dirty="0" smtClean="0"/>
          </a:p>
          <a:p>
            <a:pPr marL="171450" lvl="1">
              <a:spcBef>
                <a:spcPts val="750"/>
              </a:spcBef>
            </a:pPr>
            <a:endParaRPr lang="en-US" altLang="ja-JP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628650" y="3623733"/>
            <a:ext cx="7886700" cy="25532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1">
              <a:spcBef>
                <a:spcPts val="750"/>
              </a:spcBef>
            </a:pPr>
            <a:endParaRPr lang="ja-JP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0618" y="4012268"/>
            <a:ext cx="7282763" cy="216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入力することを忘れる</a:t>
            </a:r>
            <a:endParaRPr lang="en-US" altLang="ja-JP" sz="3600" b="1" dirty="0"/>
          </a:p>
          <a:p>
            <a:pPr marL="171450" lvl="1">
              <a:spcBef>
                <a:spcPts val="750"/>
              </a:spcBef>
            </a:pPr>
            <a:r>
              <a:rPr lang="ja-JP" altLang="en-US" sz="3600" b="1" dirty="0"/>
              <a:t>タスク処理の</a:t>
            </a:r>
            <a:r>
              <a:rPr lang="ja-JP" altLang="en-US" sz="3600" b="1" dirty="0" smtClean="0"/>
              <a:t>スケジューリングを</a:t>
            </a:r>
            <a:r>
              <a:rPr lang="en-US" altLang="ja-JP" sz="3600" b="1" dirty="0"/>
              <a:t/>
            </a:r>
            <a:br>
              <a:rPr lang="en-US" altLang="ja-JP" sz="3600" b="1" dirty="0"/>
            </a:br>
            <a:r>
              <a:rPr lang="ja-JP" altLang="en-US" sz="3600" b="1" dirty="0" smtClean="0"/>
              <a:t>自分が行う</a:t>
            </a:r>
            <a:r>
              <a:rPr lang="ja-JP" altLang="en-US" sz="3600" b="1" dirty="0"/>
              <a:t>必要がある</a:t>
            </a:r>
          </a:p>
          <a:p>
            <a:endParaRPr kumimoji="1" lang="ja-JP" altLang="en-US" sz="2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12962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作りたいもの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タスク処理</a:t>
            </a:r>
            <a:r>
              <a:rPr lang="ja-JP" altLang="en-US" dirty="0" smtClean="0"/>
              <a:t>のスケジュールを自動で生成する</a:t>
            </a:r>
            <a:endParaRPr lang="en-US" altLang="ja-JP" dirty="0" smtClean="0"/>
          </a:p>
          <a:p>
            <a:r>
              <a:rPr lang="ja-JP" altLang="en-US" smtClean="0"/>
              <a:t>楽しくスケジュール管理する</a:t>
            </a:r>
            <a:endParaRPr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95003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予定管理システム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" y="1810852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62" y="2109905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9688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システムイメージ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617" t="8950" r="20275" b="22560"/>
          <a:stretch/>
        </p:blipFill>
        <p:spPr>
          <a:xfrm>
            <a:off x="155445" y="1690689"/>
            <a:ext cx="8852271" cy="4422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テキスト ボックス 4"/>
          <p:cNvSpPr txBox="1"/>
          <p:nvPr/>
        </p:nvSpPr>
        <p:spPr>
          <a:xfrm>
            <a:off x="4267201" y="6256867"/>
            <a:ext cx="50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http://210.140.67.238/</a:t>
            </a:r>
            <a:endParaRPr kumimoji="1" lang="ja-JP" altLang="en-US" sz="2800" b="1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72118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2835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タスクを入力すると，優先度に応じて処理スケジュールを自動生成する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36614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締切までにタスクを完了できる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97393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786" t="583" r="319" b="2956"/>
          <a:stretch/>
        </p:blipFill>
        <p:spPr>
          <a:xfrm>
            <a:off x="1134536" y="76197"/>
            <a:ext cx="6831619" cy="6654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657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1825625"/>
            <a:ext cx="7096359" cy="435292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81687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自動スケジューリング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6"/>
            <a:ext cx="9144000" cy="634782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724400" y="3116364"/>
            <a:ext cx="4419600" cy="845344"/>
          </a:xfrm>
          <a:prstGeom prst="rect">
            <a:avLst/>
          </a:prstGeom>
          <a:solidFill>
            <a:srgbClr val="F3F3F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b="1" dirty="0" err="1" smtClean="0"/>
              <a:t>enPiT</a:t>
            </a:r>
            <a:r>
              <a:rPr kumimoji="1" lang="ja-JP" altLang="en-US" sz="2400" b="1" dirty="0" smtClean="0"/>
              <a:t>スライド作成</a:t>
            </a:r>
            <a:endParaRPr kumimoji="1"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7905750" y="528955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850900" y="2686050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  <p:sp>
        <p:nvSpPr>
          <p:cNvPr id="11" name="角丸四角形 10"/>
          <p:cNvSpPr/>
          <p:nvPr/>
        </p:nvSpPr>
        <p:spPr>
          <a:xfrm>
            <a:off x="850900" y="1234781"/>
            <a:ext cx="3048000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タスク：</a:t>
            </a:r>
            <a:endParaRPr kumimoji="1" lang="en-US" altLang="ja-JP" dirty="0" smtClean="0"/>
          </a:p>
          <a:p>
            <a:pPr algn="ctr"/>
            <a:r>
              <a:rPr lang="en-US" altLang="ja-JP" dirty="0" err="1" smtClean="0"/>
              <a:t>enPiT</a:t>
            </a:r>
            <a:r>
              <a:rPr lang="ja-JP" altLang="en-US" dirty="0" smtClean="0"/>
              <a:t>スライド作成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6526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  <a:p>
            <a:pPr lvl="1"/>
            <a:r>
              <a:rPr lang="ja-JP" altLang="en-US" dirty="0"/>
              <a:t>複数</a:t>
            </a:r>
            <a:r>
              <a:rPr lang="ja-JP" altLang="en-US" dirty="0" smtClean="0"/>
              <a:t>のユーザが所属する「クラスタ」を作成する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クラスタ内のユーザが作成した予定を通知する</a:t>
            </a:r>
            <a:endParaRPr lang="en-US" altLang="ja-JP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628650" y="4321849"/>
            <a:ext cx="7886700" cy="1855114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 dirty="0" smtClean="0">
                <a:solidFill>
                  <a:schemeClr val="tx1"/>
                </a:solidFill>
              </a:rPr>
              <a:t>スケジュール入力の手間を省く</a:t>
            </a:r>
            <a:endParaRPr kumimoji="1" lang="ja-JP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5142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独自機能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スケジュール，タスクの共有</a:t>
            </a:r>
            <a:endParaRPr lang="en-US" altLang="ja-JP" dirty="0" smtClean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57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角丸四角形吹き出し 4"/>
          <p:cNvSpPr/>
          <p:nvPr/>
        </p:nvSpPr>
        <p:spPr>
          <a:xfrm>
            <a:off x="4292600" y="2832100"/>
            <a:ext cx="4635500" cy="2965450"/>
          </a:xfrm>
          <a:prstGeom prst="wedgeRoundRectCallout">
            <a:avLst>
              <a:gd name="adj1" fmla="val -63757"/>
              <a:gd name="adj2" fmla="val -10807"/>
              <a:gd name="adj3" fmla="val 16667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476092" y="3184191"/>
            <a:ext cx="4187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「研究室」</a:t>
            </a:r>
            <a:r>
              <a:rPr lang="ja-JP" altLang="en-US" sz="2400" b="1" dirty="0" smtClean="0"/>
              <a:t>のにわとん</a:t>
            </a:r>
            <a:r>
              <a:rPr lang="ja-JP" altLang="en-US" sz="2400" b="1" dirty="0" err="1" smtClean="0"/>
              <a:t>さん</a:t>
            </a:r>
            <a:r>
              <a:rPr lang="ja-JP" altLang="en-US" sz="2400" b="1" dirty="0" smtClean="0"/>
              <a:t>が</a:t>
            </a:r>
            <a:r>
              <a:rPr lang="en-US" altLang="ja-JP" sz="2400" b="1" dirty="0" smtClean="0"/>
              <a:t/>
            </a:r>
            <a:br>
              <a:rPr lang="en-US" altLang="ja-JP" sz="2400" b="1" dirty="0" smtClean="0"/>
            </a:br>
            <a:r>
              <a:rPr lang="ja-JP" altLang="en-US" sz="2400" b="1" dirty="0" smtClean="0"/>
              <a:t>スケジュールを追加</a:t>
            </a:r>
            <a:r>
              <a:rPr lang="ja-JP" altLang="en-US" sz="2400" b="1" dirty="0"/>
              <a:t>した</a:t>
            </a:r>
            <a:r>
              <a:rPr lang="ja-JP" altLang="en-US" sz="2400" b="1" dirty="0" smtClean="0"/>
              <a:t>よ！</a:t>
            </a:r>
            <a:endParaRPr lang="en-US" altLang="ja-JP" sz="2400" b="1" dirty="0"/>
          </a:p>
          <a:p>
            <a:r>
              <a:rPr lang="ja-JP" altLang="en-US" sz="2400" b="1" dirty="0"/>
              <a:t>私たちも追加する？</a:t>
            </a:r>
            <a:endParaRPr lang="en-US" altLang="ja-JP" sz="2400" b="1" dirty="0"/>
          </a:p>
          <a:p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4718050" y="4615942"/>
            <a:ext cx="1657350" cy="795336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お</a:t>
            </a:r>
            <a:r>
              <a:rPr lang="ja-JP" altLang="en-US" dirty="0"/>
              <a:t>願</a:t>
            </a:r>
            <a:r>
              <a:rPr lang="ja-JP" altLang="en-US" dirty="0" smtClean="0"/>
              <a:t>いする！</a:t>
            </a:r>
            <a:endParaRPr kumimoji="1" lang="ja-JP" altLang="en-US" dirty="0"/>
          </a:p>
        </p:txBody>
      </p:sp>
      <p:sp>
        <p:nvSpPr>
          <p:cNvPr id="8" name="角丸四角形 7"/>
          <p:cNvSpPr/>
          <p:nvPr/>
        </p:nvSpPr>
        <p:spPr>
          <a:xfrm>
            <a:off x="6788150" y="4615942"/>
            <a:ext cx="1727200" cy="795336"/>
          </a:xfrm>
          <a:prstGeom prst="roundRect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詳細をみる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6603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9551" y="260648"/>
            <a:ext cx="8229600" cy="1143000"/>
          </a:xfrm>
        </p:spPr>
        <p:txBody>
          <a:bodyPr/>
          <a:lstStyle/>
          <a:p>
            <a:r>
              <a:rPr kumimoji="1" lang="ja-JP" altLang="en-US" dirty="0" smtClean="0"/>
              <a:t>システム構成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395536" y="1615853"/>
            <a:ext cx="2520280" cy="496855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03848" y="1556792"/>
            <a:ext cx="5544616" cy="496855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575556" y="6273597"/>
            <a:ext cx="2160240" cy="5034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クライアント</a:t>
            </a:r>
            <a:endParaRPr kumimoji="1" lang="ja-JP" altLang="en-US" sz="2800" dirty="0"/>
          </a:p>
        </p:txBody>
      </p:sp>
      <p:sp>
        <p:nvSpPr>
          <p:cNvPr id="8" name="角丸四角形 7"/>
          <p:cNvSpPr/>
          <p:nvPr/>
        </p:nvSpPr>
        <p:spPr>
          <a:xfrm>
            <a:off x="4896036" y="6292495"/>
            <a:ext cx="2160240" cy="50349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サーバ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959983" y="2060848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964553" y="3356992"/>
            <a:ext cx="1667801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/>
              <a:t>ブラウザ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959982" y="4849912"/>
            <a:ext cx="1667801" cy="1327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スマホ</a:t>
            </a:r>
            <a:r>
              <a:rPr lang="ja-JP" altLang="en-US" dirty="0" smtClean="0"/>
              <a:t>アプリ，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Web</a:t>
            </a:r>
            <a:r>
              <a:rPr lang="ja-JP" altLang="en-US" dirty="0" smtClean="0"/>
              <a:t>ブラウザ</a:t>
            </a:r>
            <a:endParaRPr lang="en-US" altLang="ja-JP" dirty="0" smtClean="0"/>
          </a:p>
        </p:txBody>
      </p:sp>
      <p:pic>
        <p:nvPicPr>
          <p:cNvPr id="1030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551" y="1700808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eachesbia.com/wp-content/uploads/2014/08/person-playing-with-pc-on-the-desck_318-29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552" y="3068960"/>
            <a:ext cx="72007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0" y="4287403"/>
            <a:ext cx="816862" cy="81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正方形/長方形 14"/>
          <p:cNvSpPr/>
          <p:nvPr/>
        </p:nvSpPr>
        <p:spPr>
          <a:xfrm>
            <a:off x="3779912" y="1862685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227531" y="1862684"/>
            <a:ext cx="1980220" cy="435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3833991" y="1610938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Web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6282626" y="1631344"/>
            <a:ext cx="1926141" cy="5034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DB</a:t>
            </a:r>
            <a:r>
              <a:rPr kumimoji="1" lang="ja-JP" altLang="en-US" sz="2400" dirty="0" smtClean="0"/>
              <a:t>サーバ</a:t>
            </a:r>
            <a:endParaRPr kumimoji="1" lang="ja-JP" altLang="en-US" sz="2400" dirty="0"/>
          </a:p>
        </p:txBody>
      </p:sp>
      <p:cxnSp>
        <p:nvCxnSpPr>
          <p:cNvPr id="28" name="カギ線コネクタ 27"/>
          <p:cNvCxnSpPr>
            <a:endCxn id="17" idx="3"/>
          </p:cNvCxnSpPr>
          <p:nvPr/>
        </p:nvCxnSpPr>
        <p:spPr>
          <a:xfrm rot="5400000">
            <a:off x="2378041" y="2747209"/>
            <a:ext cx="1296144" cy="787518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/>
          <p:cNvCxnSpPr>
            <a:endCxn id="18" idx="3"/>
          </p:cNvCxnSpPr>
          <p:nvPr/>
        </p:nvCxnSpPr>
        <p:spPr>
          <a:xfrm rot="5400000">
            <a:off x="2160806" y="4254565"/>
            <a:ext cx="1726044" cy="792089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4006280" y="2350333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Web</a:t>
            </a:r>
          </a:p>
          <a:p>
            <a:pPr algn="ctr"/>
            <a:r>
              <a:rPr lang="ja-JP" altLang="en-US" dirty="0" smtClean="0"/>
              <a:t>アプリ</a:t>
            </a:r>
            <a:endParaRPr lang="en-US" altLang="ja-JP" dirty="0" smtClean="0"/>
          </a:p>
        </p:txBody>
      </p:sp>
      <p:cxnSp>
        <p:nvCxnSpPr>
          <p:cNvPr id="23" name="直線矢印コネクタ 22"/>
          <p:cNvCxnSpPr>
            <a:stCxn id="11" idx="3"/>
          </p:cNvCxnSpPr>
          <p:nvPr/>
        </p:nvCxnSpPr>
        <p:spPr>
          <a:xfrm>
            <a:off x="2627784" y="2492896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6431541" y="2350332"/>
            <a:ext cx="1628310" cy="14372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My</a:t>
            </a:r>
            <a:r>
              <a:rPr kumimoji="1" lang="en-US" altLang="ja-JP" dirty="0" smtClean="0"/>
              <a:t>SQL</a:t>
            </a:r>
          </a:p>
          <a:p>
            <a:pPr algn="ctr"/>
            <a:r>
              <a:rPr lang="ja-JP" altLang="en-US" dirty="0" smtClean="0"/>
              <a:t>データベース</a:t>
            </a:r>
            <a:endParaRPr kumimoji="1" lang="ja-JP" altLang="en-US" dirty="0"/>
          </a:p>
        </p:txBody>
      </p:sp>
      <p:cxnSp>
        <p:nvCxnSpPr>
          <p:cNvPr id="40" name="直線矢印コネクタ 39"/>
          <p:cNvCxnSpPr/>
          <p:nvPr/>
        </p:nvCxnSpPr>
        <p:spPr>
          <a:xfrm>
            <a:off x="5547828" y="2492896"/>
            <a:ext cx="99972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88" y="4307286"/>
            <a:ext cx="926684" cy="92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フローチャート : 磁気ディスク 15"/>
          <p:cNvSpPr/>
          <p:nvPr/>
        </p:nvSpPr>
        <p:spPr>
          <a:xfrm>
            <a:off x="6674332" y="4307286"/>
            <a:ext cx="1142728" cy="926684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6457950" y="6313487"/>
            <a:ext cx="2686050" cy="544513"/>
          </a:xfrm>
        </p:spPr>
        <p:txBody>
          <a:bodyPr/>
          <a:lstStyle/>
          <a:p>
            <a:fld id="{39BC2643-6821-47E1-87A1-E2D820485D92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14" name="フッター プレースホルダー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3518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現在の進捗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</a:t>
            </a:r>
            <a:r>
              <a:rPr lang="ja-JP" altLang="en-US" dirty="0" smtClean="0"/>
              <a:t>実装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設計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タスク，スケジュール追加機能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r>
              <a:rPr kumimoji="1" lang="ja-JP" altLang="en-US" dirty="0" smtClean="0"/>
              <a:t>サーバ構築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DB</a:t>
            </a:r>
            <a:r>
              <a:rPr lang="ja-JP" altLang="en-US" dirty="0" smtClean="0"/>
              <a:t>設計，構築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9199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今後の予定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ゲーム要素（キャラクター育成）の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追加</a:t>
            </a:r>
            <a:endParaRPr lang="en-US" altLang="ja-JP" dirty="0" smtClean="0"/>
          </a:p>
          <a:p>
            <a:r>
              <a:rPr lang="en-US" altLang="ja-JP" dirty="0" smtClean="0"/>
              <a:t>WEB</a:t>
            </a:r>
            <a:r>
              <a:rPr lang="ja-JP" altLang="en-US" dirty="0" smtClean="0"/>
              <a:t>アプリ実装</a:t>
            </a:r>
            <a:endParaRPr lang="en-US" altLang="ja-JP" dirty="0" smtClean="0"/>
          </a:p>
          <a:p>
            <a:r>
              <a:rPr lang="ja-JP" altLang="en-US" dirty="0" smtClean="0"/>
              <a:t>スマートフォンアプリの実装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通知機能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Live2D</a:t>
            </a:r>
            <a:r>
              <a:rPr kumimoji="1" lang="ja-JP" altLang="en-US" dirty="0" smtClean="0"/>
              <a:t>の導入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35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79312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0" y="1449039"/>
            <a:ext cx="5408961" cy="54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40" y="1635772"/>
            <a:ext cx="4073028" cy="259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36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8001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pic>
        <p:nvPicPr>
          <p:cNvPr id="12" name="AGDRe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88156"/>
            <a:ext cx="9150115" cy="5334000"/>
          </a:xfrm>
        </p:spPr>
      </p:pic>
    </p:spTree>
    <p:extLst>
      <p:ext uri="{BB962C8B-B14F-4D97-AF65-F5344CB8AC3E}">
        <p14:creationId xmlns:p14="http://schemas.microsoft.com/office/powerpoint/2010/main" val="4103935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2175134"/>
            <a:ext cx="7976731" cy="407413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タスク処理のスケジューリングが自動でやってもらえる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キャラクターとインタラクションできる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スケジュール・タスクが追加できる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スケジュール・タスクに関する通知が届く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ユーザアカウントが作成・編集できる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クラスタでスケジュールが共有できる</a:t>
            </a:r>
            <a:endParaRPr lang="en-US" altLang="ja-JP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 smtClean="0"/>
              <a:t>チュートリアルでアプリの使い方がわかる</a:t>
            </a:r>
            <a:endParaRPr lang="en-US" altLang="ja-JP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9" name="フッター プレースホルダー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73934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12" name="コンテンツ プレースホルダー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23299"/>
              </p:ext>
            </p:extLst>
          </p:nvPr>
        </p:nvGraphicFramePr>
        <p:xfrm>
          <a:off x="628650" y="1825623"/>
          <a:ext cx="7976730" cy="458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350"/>
                <a:gridCol w="1289276"/>
                <a:gridCol w="1289276"/>
                <a:gridCol w="1289276"/>
                <a:gridCol w="1289276"/>
                <a:gridCol w="1289276"/>
              </a:tblGrid>
              <a:tr h="48528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作業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11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12</a:t>
                      </a:r>
                      <a:r>
                        <a:rPr kumimoji="1" lang="ja-JP" altLang="en-US" dirty="0" smtClean="0"/>
                        <a:t>月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1.</a:t>
                      </a:r>
                      <a:r>
                        <a:rPr kumimoji="1" lang="ja-JP" altLang="en-US" dirty="0" smtClean="0"/>
                        <a:t>自動スケジューリング</a:t>
                      </a:r>
                      <a:endParaRPr kumimoji="1" lang="en-US" altLang="ja-JP" dirty="0" smtClean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2.</a:t>
                      </a:r>
                      <a:r>
                        <a:rPr kumimoji="1" lang="ja-JP" altLang="en-US" dirty="0" smtClean="0"/>
                        <a:t>キャラクター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3.</a:t>
                      </a:r>
                      <a:r>
                        <a:rPr kumimoji="1" lang="ja-JP" altLang="en-US" dirty="0" smtClean="0"/>
                        <a:t>スケジュール・タスク管理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4.</a:t>
                      </a:r>
                      <a:r>
                        <a:rPr kumimoji="1" lang="ja-JP" altLang="en-US" dirty="0" smtClean="0"/>
                        <a:t>通知機能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5.</a:t>
                      </a:r>
                      <a:r>
                        <a:rPr kumimoji="1" lang="ja-JP" altLang="en-US" dirty="0" smtClean="0"/>
                        <a:t>アカウント管理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6.</a:t>
                      </a:r>
                      <a:r>
                        <a:rPr kumimoji="1" lang="ja-JP" altLang="en-US" dirty="0" smtClean="0"/>
                        <a:t>チュートリアル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7.</a:t>
                      </a:r>
                      <a:r>
                        <a:rPr kumimoji="1" lang="ja-JP" altLang="en-US" dirty="0" smtClean="0"/>
                        <a:t>クラスタ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  <a:tr h="512802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その他サーバ</a:t>
                      </a:r>
                      <a:r>
                        <a:rPr kumimoji="1" lang="en-US" altLang="ja-JP" dirty="0" smtClean="0"/>
                        <a:t/>
                      </a:r>
                      <a:br>
                        <a:rPr kumimoji="1" lang="en-US" altLang="ja-JP" dirty="0" smtClean="0"/>
                      </a:br>
                      <a:r>
                        <a:rPr kumimoji="1" lang="ja-JP" altLang="en-US" dirty="0" smtClean="0"/>
                        <a:t>連携，改良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右矢印 12"/>
          <p:cNvSpPr/>
          <p:nvPr/>
        </p:nvSpPr>
        <p:spPr>
          <a:xfrm>
            <a:off x="3251200" y="4396635"/>
            <a:ext cx="1709108" cy="4384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3251200" y="5428811"/>
            <a:ext cx="1709108" cy="4384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>
            <a:off x="5038166" y="5933413"/>
            <a:ext cx="2024164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5110619" y="3879937"/>
            <a:ext cx="1678489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>
            <a:off x="3251200" y="2872812"/>
            <a:ext cx="3978406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>
            <a:off x="5321300" y="2356724"/>
            <a:ext cx="1618119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>
            <a:off x="5411244" y="4911157"/>
            <a:ext cx="1218156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>
            <a:off x="3251200" y="3364459"/>
            <a:ext cx="4055208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7487433" y="2352132"/>
            <a:ext cx="513568" cy="4028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最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終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発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表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会</a:t>
            </a:r>
            <a:endParaRPr kumimoji="1" lang="ja-JP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584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タスク処理のスケジューリングを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>
                <a:solidFill>
                  <a:srgbClr val="E74C3C"/>
                </a:solidFill>
              </a:rPr>
              <a:t>自動で</a:t>
            </a:r>
            <a:r>
              <a:rPr lang="ja-JP" altLang="en-US" dirty="0" smtClean="0"/>
              <a:t>やってもらえる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ja-JP" altLang="en-US" sz="2800" dirty="0"/>
              <a:t>自動</a:t>
            </a:r>
            <a:r>
              <a:rPr lang="ja-JP" altLang="en-US" sz="2800" dirty="0" smtClean="0"/>
              <a:t>スケジューリングのルールを決定した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現在</a:t>
            </a:r>
            <a:r>
              <a:rPr lang="ja-JP" altLang="en-US" sz="2800" dirty="0"/>
              <a:t>決定</a:t>
            </a:r>
            <a:r>
              <a:rPr lang="ja-JP" altLang="en-US" sz="2800" dirty="0" smtClean="0"/>
              <a:t>したアルゴリズムに則って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仮データをソートするプログラムを実装中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/>
            <a:r>
              <a:rPr lang="en-US" altLang="ja-JP" sz="2800" dirty="0" smtClean="0"/>
              <a:t>DB</a:t>
            </a:r>
            <a:r>
              <a:rPr lang="ja-JP" altLang="en-US" sz="2800" dirty="0" smtClean="0"/>
              <a:t>上でデータをソートし，日付等の更新を行う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65718" y="4690294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195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510367" y="2871962"/>
            <a:ext cx="4051300" cy="397863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42358" y="1825624"/>
            <a:ext cx="9070975" cy="5024967"/>
          </a:xfrm>
          <a:prstGeom prst="rect">
            <a:avLst/>
          </a:prstGeom>
          <a:solidFill>
            <a:srgbClr val="ECF0F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 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ｶﾜ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・∀・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ja-JP" altLang="en-US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ｲｲ</a:t>
            </a:r>
            <a:r>
              <a:rPr lang="en-US" altLang="ja-JP" dirty="0" smtClean="0">
                <a:solidFill>
                  <a:srgbClr val="F062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  <a:r>
              <a:rPr lang="ja-JP" altLang="en-US" dirty="0" smtClean="0"/>
              <a:t>キャラクターと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インタラクションできる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 smtClean="0"/>
          </a:p>
          <a:p>
            <a:pPr lvl="1"/>
            <a:r>
              <a:rPr lang="ja-JP" altLang="en-US" sz="2800" dirty="0" smtClean="0"/>
              <a:t>インタラクションするために</a:t>
            </a:r>
            <a:r>
              <a:rPr lang="en-US" altLang="ja-JP" sz="2800" dirty="0" smtClean="0"/>
              <a:t>Live2D API (Web GL)</a:t>
            </a:r>
            <a:r>
              <a:rPr lang="ja-JP" altLang="en-US" sz="2800" dirty="0" smtClean="0"/>
              <a:t>の学習中 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サンプルの追実装</a:t>
            </a:r>
            <a:r>
              <a:rPr lang="en-US" altLang="ja-JP" sz="2800" dirty="0" smtClean="0"/>
              <a:t>)</a:t>
            </a:r>
          </a:p>
          <a:p>
            <a:pPr lvl="1"/>
            <a:r>
              <a:rPr lang="en-US" altLang="ja-JP" sz="2800" dirty="0" smtClean="0"/>
              <a:t>Live2D</a:t>
            </a:r>
            <a:r>
              <a:rPr lang="ja-JP" altLang="en-US" sz="2800" dirty="0" smtClean="0"/>
              <a:t>用のキャラクター画像がかわいくない</a:t>
            </a:r>
            <a:endParaRPr lang="en-US" altLang="ja-JP" sz="2800" dirty="0" smtClean="0"/>
          </a:p>
          <a:p>
            <a:pPr lvl="1"/>
            <a:endParaRPr lang="en-US" altLang="ja-JP" sz="2000" dirty="0"/>
          </a:p>
          <a:p>
            <a:pPr lvl="1"/>
            <a:endParaRPr lang="en-US" altLang="ja-JP" sz="2000" dirty="0" smtClean="0"/>
          </a:p>
          <a:p>
            <a:pPr lvl="1"/>
            <a:r>
              <a:rPr lang="ja-JP" altLang="en-US" sz="2800" dirty="0" smtClean="0"/>
              <a:t>程度妥協して</a:t>
            </a:r>
            <a:r>
              <a:rPr lang="en-US" altLang="ja-JP" sz="2800" dirty="0" smtClean="0"/>
              <a:t>Web</a:t>
            </a:r>
            <a:r>
              <a:rPr lang="ja-JP" altLang="en-US" sz="2800" dirty="0" smtClean="0"/>
              <a:t>上でキャラクターを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動かすプログラムの作成に注力する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44" y="1833756"/>
            <a:ext cx="1038206" cy="103820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65718" y="4861277"/>
            <a:ext cx="1665816" cy="369332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ECF0F1"/>
                </a:solidFill>
                <a:latin typeface="+mj-ea"/>
                <a:ea typeface="+mj-ea"/>
              </a:rPr>
              <a:t>future work</a:t>
            </a:r>
            <a:r>
              <a:rPr kumimoji="1"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4965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ユーザは</a:t>
            </a:r>
            <a:r>
              <a:rPr lang="en-US" altLang="ja-JP" dirty="0" smtClean="0"/>
              <a:t>…</a:t>
            </a:r>
            <a:r>
              <a:rPr lang="ja-JP" altLang="en-US" dirty="0" smtClean="0"/>
              <a:t>できる！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E74C3C"/>
                </a:solidFill>
                <a:latin typeface="+mj-ea"/>
              </a:rPr>
              <a:t>http://meganeshibu.sakura.ne.jp/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C2643-6821-47E1-87A1-E2D820485D92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スケジュールおよびタスクを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リストに追加できる</a:t>
            </a:r>
            <a:endParaRPr lang="en-US" altLang="ja-JP" dirty="0" smtClean="0"/>
          </a:p>
          <a:p>
            <a:pPr marL="342900" lvl="1" indent="0">
              <a:buNone/>
            </a:pPr>
            <a:endParaRPr lang="en-US" altLang="ja-JP" dirty="0"/>
          </a:p>
          <a:p>
            <a:pPr lvl="1"/>
            <a:r>
              <a:rPr lang="ja-JP" altLang="en-US" sz="2800" dirty="0" smtClean="0"/>
              <a:t>入力用</a:t>
            </a:r>
            <a:r>
              <a:rPr lang="en-US" altLang="ja-JP" sz="2800" dirty="0" smtClean="0"/>
              <a:t>UI</a:t>
            </a:r>
            <a:r>
              <a:rPr lang="ja-JP" altLang="en-US" sz="2800" dirty="0" smtClean="0"/>
              <a:t>の作成を行った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入力した予定を</a:t>
            </a:r>
            <a:r>
              <a:rPr lang="en-US" altLang="ja-JP" sz="2800" dirty="0" smtClean="0"/>
              <a:t>DB</a:t>
            </a:r>
            <a:r>
              <a:rPr lang="ja-JP" altLang="en-US" sz="2800" dirty="0" smtClean="0"/>
              <a:t>に記録するための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ja-JP" altLang="en-US" sz="2800" dirty="0" smtClean="0"/>
              <a:t>関数を作成中</a:t>
            </a:r>
            <a:endParaRPr lang="en-US" altLang="ja-JP" sz="2800" dirty="0" smtClean="0"/>
          </a:p>
          <a:p>
            <a:pPr lvl="1"/>
            <a:endParaRPr lang="en-US" altLang="ja-JP" sz="2800" dirty="0"/>
          </a:p>
          <a:p>
            <a:pPr lvl="1" algn="ctr"/>
            <a:r>
              <a:rPr lang="ja-JP" altLang="en-US" sz="2800" dirty="0" smtClean="0"/>
              <a:t>現状をサーバにアップロードした</a:t>
            </a:r>
            <a:endParaRPr lang="en-US" altLang="ja-JP" sz="2800" dirty="0" smtClean="0"/>
          </a:p>
          <a:p>
            <a:pPr marL="342900" lvl="1" indent="0" algn="ctr">
              <a:buNone/>
            </a:pPr>
            <a:r>
              <a:rPr lang="ja-JP" altLang="en-US" sz="2800" dirty="0" smtClean="0"/>
              <a:t>↓ 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r>
              <a:rPr lang="ja-JP" altLang="en-US" sz="2800" dirty="0" smtClean="0"/>
              <a:t>↓</a:t>
            </a:r>
            <a:r>
              <a:rPr lang="ja-JP" altLang="en-US" sz="2800" dirty="0"/>
              <a:t> </a:t>
            </a:r>
            <a:endParaRPr lang="en-US" altLang="ja-JP" sz="28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65718" y="2904066"/>
            <a:ext cx="922867" cy="369332"/>
          </a:xfrm>
          <a:prstGeom prst="rect">
            <a:avLst/>
          </a:prstGeom>
          <a:solidFill>
            <a:srgbClr val="F1C40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2C3E50"/>
                </a:solidFill>
                <a:latin typeface="+mj-ea"/>
                <a:ea typeface="+mj-ea"/>
              </a:rPr>
              <a:t>now</a:t>
            </a:r>
            <a:r>
              <a:rPr kumimoji="1" lang="ja-JP" altLang="en-US" dirty="0" smtClean="0">
                <a:solidFill>
                  <a:srgbClr val="2C3E50"/>
                </a:solidFill>
                <a:latin typeface="+mj-ea"/>
                <a:ea typeface="+mj-ea"/>
              </a:rPr>
              <a:t>↓</a:t>
            </a:r>
            <a:endParaRPr kumimoji="1" lang="ja-JP" altLang="en-US" dirty="0">
              <a:solidFill>
                <a:srgbClr val="2C3E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5315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71C4"/>
      </a:accent1>
      <a:accent2>
        <a:srgbClr val="E63737"/>
      </a:accent2>
      <a:accent3>
        <a:srgbClr val="FFC901"/>
      </a:accent3>
      <a:accent4>
        <a:srgbClr val="A5A5A5"/>
      </a:accent4>
      <a:accent5>
        <a:srgbClr val="669E40"/>
      </a:accent5>
      <a:accent6>
        <a:srgbClr val="A162D0"/>
      </a:accent6>
      <a:hlink>
        <a:srgbClr val="FA8612"/>
      </a:hlink>
      <a:folHlink>
        <a:srgbClr val="954F72"/>
      </a:folHlink>
    </a:clrScheme>
    <a:fontScheme name="小塚ゴシック Pr6N R">
      <a:majorFont>
        <a:latin typeface="小塚ゴシック Pr6N B"/>
        <a:ea typeface="小塚ゴシック Pr6N B"/>
        <a:cs typeface=""/>
      </a:majorFont>
      <a:minorFont>
        <a:latin typeface="小塚ゴシック Pr6N L"/>
        <a:ea typeface="小塚ゴシック Pr6N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846</Words>
  <Application>Microsoft Office PowerPoint</Application>
  <PresentationFormat>画面に合わせる (4:3)</PresentationFormat>
  <Paragraphs>284</Paragraphs>
  <Slides>36</Slides>
  <Notes>2</Notes>
  <HiddenSlides>20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2" baseType="lpstr">
      <vt:lpstr>ＭＳ Ｐゴシック</vt:lpstr>
      <vt:lpstr>小塚ゴシック Pr6N B</vt:lpstr>
      <vt:lpstr>小塚ゴシック Pr6N L</vt:lpstr>
      <vt:lpstr>Arial</vt:lpstr>
      <vt:lpstr>Calibri</vt:lpstr>
      <vt:lpstr>Office テーマ</vt:lpstr>
      <vt:lpstr>　　　中間報告会</vt:lpstr>
      <vt:lpstr>エレベーターピッチ</vt:lpstr>
      <vt:lpstr>デモ</vt:lpstr>
      <vt:lpstr>PowerPoint プレゼンテーション</vt:lpstr>
      <vt:lpstr>プロダクトバックログ</vt:lpstr>
      <vt:lpstr>スケジュール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ユーザは…できる！</vt:lpstr>
      <vt:lpstr>チーム開発における工夫</vt:lpstr>
      <vt:lpstr>チーム開発における工夫</vt:lpstr>
      <vt:lpstr>チーム開発における工夫</vt:lpstr>
      <vt:lpstr>プロダクトバックログ</vt:lpstr>
      <vt:lpstr>分散PBLの予定</vt:lpstr>
      <vt:lpstr>使用ツール</vt:lpstr>
      <vt:lpstr>開発体制</vt:lpstr>
      <vt:lpstr>スケジュール管理</vt:lpstr>
      <vt:lpstr>タスク管理</vt:lpstr>
      <vt:lpstr>既存の予定管理</vt:lpstr>
      <vt:lpstr>作りたいもの</vt:lpstr>
      <vt:lpstr>予定管理システム</vt:lpstr>
      <vt:lpstr>システムイメージ</vt:lpstr>
      <vt:lpstr>独自機能</vt:lpstr>
      <vt:lpstr>独自機能</vt:lpstr>
      <vt:lpstr>PowerPoint プレゼンテーション</vt:lpstr>
      <vt:lpstr>独自機能</vt:lpstr>
      <vt:lpstr>独自機能</vt:lpstr>
      <vt:lpstr>独自機能</vt:lpstr>
      <vt:lpstr>システム構成</vt:lpstr>
      <vt:lpstr>現在の進捗</vt:lpstr>
      <vt:lpstr>今後の予定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島佳吾</dc:creator>
  <cp:lastModifiedBy>Yuto Kotajima</cp:lastModifiedBy>
  <cp:revision>86</cp:revision>
  <dcterms:created xsi:type="dcterms:W3CDTF">2015-08-23T13:55:32Z</dcterms:created>
  <dcterms:modified xsi:type="dcterms:W3CDTF">2015-11-13T02:24:29Z</dcterms:modified>
</cp:coreProperties>
</file>